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926" r:id="rId2"/>
    <p:sldId id="1007" r:id="rId3"/>
    <p:sldId id="1029" r:id="rId4"/>
    <p:sldId id="1020" r:id="rId5"/>
    <p:sldId id="1021" r:id="rId6"/>
    <p:sldId id="1022" r:id="rId7"/>
    <p:sldId id="1008" r:id="rId8"/>
    <p:sldId id="832" r:id="rId9"/>
    <p:sldId id="840" r:id="rId10"/>
    <p:sldId id="834" r:id="rId11"/>
    <p:sldId id="846" r:id="rId12"/>
    <p:sldId id="844" r:id="rId13"/>
    <p:sldId id="873" r:id="rId14"/>
    <p:sldId id="967" r:id="rId15"/>
    <p:sldId id="260" r:id="rId16"/>
    <p:sldId id="261" r:id="rId17"/>
    <p:sldId id="963" r:id="rId18"/>
    <p:sldId id="972" r:id="rId19"/>
    <p:sldId id="971" r:id="rId20"/>
    <p:sldId id="1032" r:id="rId21"/>
    <p:sldId id="802" r:id="rId22"/>
    <p:sldId id="974" r:id="rId23"/>
    <p:sldId id="975" r:id="rId24"/>
    <p:sldId id="976" r:id="rId25"/>
    <p:sldId id="1009" r:id="rId26"/>
    <p:sldId id="973" r:id="rId27"/>
    <p:sldId id="978" r:id="rId28"/>
    <p:sldId id="979" r:id="rId29"/>
    <p:sldId id="980" r:id="rId30"/>
    <p:sldId id="981" r:id="rId31"/>
    <p:sldId id="1043" r:id="rId32"/>
    <p:sldId id="1044" r:id="rId33"/>
    <p:sldId id="1045" r:id="rId34"/>
    <p:sldId id="982" r:id="rId35"/>
    <p:sldId id="985" r:id="rId36"/>
    <p:sldId id="986" r:id="rId37"/>
    <p:sldId id="977" r:id="rId38"/>
    <p:sldId id="987" r:id="rId39"/>
    <p:sldId id="984" r:id="rId40"/>
    <p:sldId id="988" r:id="rId41"/>
    <p:sldId id="968" r:id="rId42"/>
    <p:sldId id="850" r:id="rId43"/>
    <p:sldId id="856" r:id="rId44"/>
    <p:sldId id="857" r:id="rId45"/>
    <p:sldId id="858" r:id="rId46"/>
    <p:sldId id="855" r:id="rId47"/>
    <p:sldId id="891" r:id="rId48"/>
    <p:sldId id="892" r:id="rId49"/>
    <p:sldId id="893" r:id="rId50"/>
    <p:sldId id="969" r:id="rId51"/>
    <p:sldId id="817" r:id="rId52"/>
    <p:sldId id="989" r:id="rId53"/>
    <p:sldId id="945" r:id="rId54"/>
    <p:sldId id="930" r:id="rId55"/>
    <p:sldId id="990" r:id="rId56"/>
    <p:sldId id="991" r:id="rId57"/>
    <p:sldId id="1046" r:id="rId58"/>
    <p:sldId id="1023" r:id="rId59"/>
    <p:sldId id="992" r:id="rId60"/>
    <p:sldId id="993" r:id="rId61"/>
    <p:sldId id="996" r:id="rId62"/>
    <p:sldId id="994" r:id="rId63"/>
    <p:sldId id="1025" r:id="rId64"/>
    <p:sldId id="997" r:id="rId65"/>
    <p:sldId id="1001" r:id="rId66"/>
    <p:sldId id="1033" r:id="rId67"/>
    <p:sldId id="1002" r:id="rId68"/>
    <p:sldId id="869" r:id="rId69"/>
    <p:sldId id="871" r:id="rId70"/>
    <p:sldId id="870" r:id="rId71"/>
    <p:sldId id="1047" r:id="rId72"/>
    <p:sldId id="942" r:id="rId73"/>
    <p:sldId id="943" r:id="rId74"/>
    <p:sldId id="864" r:id="rId75"/>
    <p:sldId id="865" r:id="rId76"/>
    <p:sldId id="956" r:id="rId77"/>
    <p:sldId id="999" r:id="rId78"/>
    <p:sldId id="1026" r:id="rId79"/>
    <p:sldId id="845" r:id="rId80"/>
    <p:sldId id="1010" r:id="rId81"/>
    <p:sldId id="909" r:id="rId82"/>
    <p:sldId id="1034" r:id="rId83"/>
    <p:sldId id="958" r:id="rId84"/>
    <p:sldId id="1035" r:id="rId85"/>
    <p:sldId id="960" r:id="rId86"/>
    <p:sldId id="1036" r:id="rId87"/>
    <p:sldId id="961" r:id="rId88"/>
    <p:sldId id="925" r:id="rId89"/>
    <p:sldId id="896" r:id="rId90"/>
    <p:sldId id="962" r:id="rId91"/>
    <p:sldId id="1006" r:id="rId92"/>
    <p:sldId id="1027" r:id="rId93"/>
    <p:sldId id="1011" r:id="rId94"/>
    <p:sldId id="1037" r:id="rId95"/>
    <p:sldId id="1038" r:id="rId96"/>
    <p:sldId id="983" r:id="rId97"/>
    <p:sldId id="1012" r:id="rId98"/>
    <p:sldId id="1013" r:id="rId99"/>
    <p:sldId id="1014" r:id="rId100"/>
    <p:sldId id="1015" r:id="rId101"/>
    <p:sldId id="1016" r:id="rId102"/>
    <p:sldId id="1018" r:id="rId103"/>
    <p:sldId id="1017" r:id="rId104"/>
    <p:sldId id="1041" r:id="rId105"/>
    <p:sldId id="1019" r:id="rId106"/>
    <p:sldId id="900" r:id="rId107"/>
    <p:sldId id="876" r:id="rId108"/>
    <p:sldId id="877" r:id="rId109"/>
    <p:sldId id="923" r:id="rId110"/>
    <p:sldId id="416" r:id="rId111"/>
    <p:sldId id="1040" r:id="rId112"/>
    <p:sldId id="1042" r:id="rId113"/>
    <p:sldId id="1000" r:id="rId114"/>
    <p:sldId id="935" r:id="rId115"/>
    <p:sldId id="936" r:id="rId116"/>
    <p:sldId id="937" r:id="rId117"/>
    <p:sldId id="938" r:id="rId118"/>
    <p:sldId id="939" r:id="rId119"/>
    <p:sldId id="940" r:id="rId120"/>
    <p:sldId id="1028" r:id="rId121"/>
    <p:sldId id="970" r:id="rId122"/>
    <p:sldId id="1003" r:id="rId123"/>
    <p:sldId id="941" r:id="rId124"/>
    <p:sldId id="950" r:id="rId125"/>
    <p:sldId id="951" r:id="rId126"/>
    <p:sldId id="952" r:id="rId127"/>
    <p:sldId id="1004" r:id="rId128"/>
    <p:sldId id="953" r:id="rId129"/>
    <p:sldId id="913" r:id="rId130"/>
    <p:sldId id="100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93" d="100"/>
          <a:sy n="93" d="100"/>
        </p:scale>
        <p:origin x="114" y="384"/>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2022-12-01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lawreview.com/article/federal-court-rules-favor-linkedin-s-breach-contract-claim-after-six-years-cfaa-dat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42</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 recent set of court cases in the US can be thought to authorize web scraping, but my interpretation is that it only says “web scraping is not the same as computer hacking” which is illegal, but does NOT say that web scraping is allowed. See </a:t>
            </a:r>
            <a:r>
              <a:rPr lang="en-US" sz="1200" dirty="0" smtClean="0">
                <a:hlinkClick r:id="rId3"/>
              </a:rPr>
              <a:t>Bryan et al (2022)</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67</a:t>
            </a:fld>
            <a:endParaRPr lang="en-US"/>
          </a:p>
        </p:txBody>
      </p:sp>
    </p:spTree>
    <p:extLst>
      <p:ext uri="{BB962C8B-B14F-4D97-AF65-F5344CB8AC3E}">
        <p14:creationId xmlns:p14="http://schemas.microsoft.com/office/powerpoint/2010/main" val="2377331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2022-12-01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2022-12-01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2022-12-01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2022-12-01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2022-12-01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2022-12-01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2022-12-01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2022-12-01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jpg"/><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6.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rojecttier.org/tier-protocol/"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www.natlawreview.com/article/federal-court-rules-favor-linkedin-s-breach-contract-claim-after-six-years-cfaa-data"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a:t>Hamilton, ON – 2022-12-02</a:t>
            </a:r>
            <a:endParaRPr lang="en-US" sz="1900" i="1" dirty="0"/>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Verification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yourself: how do you run….</a:t>
            </a:r>
            <a:endParaRPr lang="en-US" dirty="0"/>
          </a:p>
        </p:txBody>
      </p:sp>
      <p:sp>
        <p:nvSpPr>
          <p:cNvPr id="3" name="Content Placeholder 2"/>
          <p:cNvSpPr>
            <a:spLocks noGrp="1"/>
          </p:cNvSpPr>
          <p:nvPr>
            <p:ph sz="half" idx="1"/>
          </p:nvPr>
        </p:nvSpPr>
        <p:spPr/>
        <p:txBody>
          <a:bodyPr/>
          <a:lstStyle/>
          <a:p>
            <a:r>
              <a:rPr lang="en-US" dirty="0" smtClean="0"/>
              <a:t>Stata</a:t>
            </a:r>
          </a:p>
          <a:p>
            <a:pPr lvl="1"/>
            <a:r>
              <a:rPr lang="en-US" dirty="0" smtClean="0"/>
              <a:t>Open Stata, find file, Select-all, click on green arrow thingy</a:t>
            </a:r>
          </a:p>
          <a:p>
            <a:pPr lvl="1"/>
            <a:r>
              <a:rPr lang="en-US" dirty="0" smtClean="0"/>
              <a:t>Right-click on file, choose “Execute”</a:t>
            </a:r>
          </a:p>
          <a:p>
            <a:pPr lvl="1"/>
            <a:r>
              <a:rPr lang="en-US" dirty="0" smtClean="0"/>
              <a:t>At the bash prompt, type </a:t>
            </a:r>
            <a:br>
              <a:rPr lang="en-US" dirty="0" smtClean="0"/>
            </a:br>
            <a:r>
              <a:rPr lang="en-US" dirty="0" smtClean="0"/>
              <a:t>“</a:t>
            </a:r>
            <a:r>
              <a:rPr lang="en-US" dirty="0" err="1" smtClean="0">
                <a:latin typeface="Consolas" panose="020B0609020204030204" pitchFamily="49" charset="0"/>
              </a:rPr>
              <a:t>stata</a:t>
            </a:r>
            <a:r>
              <a:rPr lang="en-US" dirty="0" smtClean="0">
                <a:latin typeface="Consolas" panose="020B0609020204030204" pitchFamily="49" charset="0"/>
              </a:rPr>
              <a:t> –b file.do</a:t>
            </a:r>
            <a:r>
              <a:rPr lang="en-US" dirty="0" smtClean="0"/>
              <a:t>”</a:t>
            </a:r>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474519"/>
            <a:ext cx="5457819" cy="3053550"/>
          </a:xfrm>
          <a:prstGeom prst="rect">
            <a:avLst/>
          </a:prstGeom>
        </p:spPr>
      </p:pic>
    </p:spTree>
    <p:extLst>
      <p:ext uri="{BB962C8B-B14F-4D97-AF65-F5344CB8AC3E}">
        <p14:creationId xmlns:p14="http://schemas.microsoft.com/office/powerpoint/2010/main" val="122377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yourself: how do you run….</a:t>
            </a:r>
            <a:endParaRPr lang="en-US" dirty="0"/>
          </a:p>
        </p:txBody>
      </p:sp>
      <p:pic>
        <p:nvPicPr>
          <p:cNvPr id="6" name="Content Placeholder 5"/>
          <p:cNvPicPr>
            <a:picLocks noGrp="1" noChangeAspect="1"/>
          </p:cNvPicPr>
          <p:nvPr>
            <p:ph sz="half" idx="1"/>
          </p:nvPr>
        </p:nvPicPr>
        <p:blipFill rotWithShape="1">
          <a:blip r:embed="rId2"/>
          <a:srcRect l="49694"/>
          <a:stretch/>
        </p:blipFill>
        <p:spPr>
          <a:xfrm>
            <a:off x="750215" y="1918092"/>
            <a:ext cx="11648698" cy="7236183"/>
          </a:xfrm>
          <a:prstGeom prst="rect">
            <a:avLst/>
          </a:prstGeom>
        </p:spPr>
      </p:pic>
      <p:sp>
        <p:nvSpPr>
          <p:cNvPr id="5" name="Content Placeholder 4"/>
          <p:cNvSpPr>
            <a:spLocks noGrp="1"/>
          </p:cNvSpPr>
          <p:nvPr>
            <p:ph sz="half" idx="2"/>
          </p:nvPr>
        </p:nvSpPr>
        <p:spPr>
          <a:solidFill>
            <a:schemeClr val="bg1"/>
          </a:solidFill>
        </p:spPr>
        <p:txBody>
          <a:bodyPr/>
          <a:lstStyle/>
          <a:p>
            <a:r>
              <a:rPr lang="en-US" dirty="0" smtClean="0"/>
              <a:t>R</a:t>
            </a:r>
          </a:p>
          <a:p>
            <a:pPr lvl="1"/>
            <a:r>
              <a:rPr lang="en-US" dirty="0" smtClean="0"/>
              <a:t>Open </a:t>
            </a:r>
            <a:r>
              <a:rPr lang="en-US" dirty="0" err="1" smtClean="0"/>
              <a:t>Rstudio</a:t>
            </a:r>
            <a:r>
              <a:rPr lang="en-US" dirty="0" smtClean="0"/>
              <a:t>, open File, click on “Source” button</a:t>
            </a:r>
          </a:p>
          <a:p>
            <a:pPr lvl="1"/>
            <a:r>
              <a:rPr lang="en-US" dirty="0" smtClean="0"/>
              <a:t>Double-click on </a:t>
            </a:r>
            <a:r>
              <a:rPr lang="en-US" dirty="0" err="1" smtClean="0"/>
              <a:t>Rproj</a:t>
            </a:r>
            <a:r>
              <a:rPr lang="en-US" dirty="0" smtClean="0"/>
              <a:t> file, </a:t>
            </a:r>
            <a:r>
              <a:rPr lang="en-US" dirty="0"/>
              <a:t>open File, click on “Source” button</a:t>
            </a:r>
          </a:p>
          <a:p>
            <a:pPr lvl="1"/>
            <a:r>
              <a:rPr lang="en-US" dirty="0" smtClean="0"/>
              <a:t>From bash prompt, type </a:t>
            </a:r>
            <a:br>
              <a:rPr lang="en-US" dirty="0" smtClean="0"/>
            </a:br>
            <a:r>
              <a:rPr lang="en-US" dirty="0" smtClean="0"/>
              <a:t>“</a:t>
            </a:r>
            <a:r>
              <a:rPr lang="en-US" dirty="0" smtClean="0">
                <a:latin typeface="Consolas" panose="020B0609020204030204" pitchFamily="49" charset="0"/>
              </a:rPr>
              <a:t>R CMD BATCH </a:t>
            </a:r>
            <a:r>
              <a:rPr lang="en-US" dirty="0" err="1" smtClean="0">
                <a:latin typeface="Consolas" panose="020B0609020204030204" pitchFamily="49" charset="0"/>
              </a:rPr>
              <a:t>file.R</a:t>
            </a:r>
            <a:r>
              <a:rPr lang="en-US" dirty="0" smtClean="0"/>
              <a:t>”</a:t>
            </a:r>
          </a:p>
          <a:p>
            <a:pPr lvl="1"/>
            <a:r>
              <a:rPr lang="en-US" dirty="0"/>
              <a:t>From bash prompt, type </a:t>
            </a:r>
            <a:br>
              <a:rPr lang="en-US" dirty="0"/>
            </a:br>
            <a:r>
              <a:rPr lang="en-US" dirty="0" smtClean="0"/>
              <a:t>“</a:t>
            </a:r>
            <a:r>
              <a:rPr lang="en-US" dirty="0" err="1" smtClean="0">
                <a:latin typeface="Consolas" panose="020B0609020204030204" pitchFamily="49" charset="0"/>
              </a:rPr>
              <a:t>Rscript</a:t>
            </a:r>
            <a:r>
              <a:rPr lang="en-US" dirty="0" smtClean="0">
                <a:latin typeface="Consolas" panose="020B0609020204030204" pitchFamily="49" charset="0"/>
              </a:rPr>
              <a:t> </a:t>
            </a:r>
            <a:r>
              <a:rPr lang="en-US" dirty="0" err="1" smtClean="0">
                <a:latin typeface="Consolas" panose="020B0609020204030204" pitchFamily="49" charset="0"/>
              </a:rPr>
              <a:t>file.R</a:t>
            </a:r>
            <a:r>
              <a:rPr lang="en-US" dirty="0"/>
              <a:t>”</a:t>
            </a:r>
          </a:p>
          <a:p>
            <a:pPr lvl="1"/>
            <a:endParaRPr lang="en-US" dirty="0"/>
          </a:p>
        </p:txBody>
      </p:sp>
      <p:sp>
        <p:nvSpPr>
          <p:cNvPr id="7" name="Oval 6"/>
          <p:cNvSpPr/>
          <p:nvPr/>
        </p:nvSpPr>
        <p:spPr>
          <a:xfrm>
            <a:off x="952242" y="2588172"/>
            <a:ext cx="2263366" cy="114979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085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these methods can work</a:t>
            </a:r>
            <a:endParaRPr lang="en-US" dirty="0"/>
          </a:p>
        </p:txBody>
      </p:sp>
      <p:sp>
        <p:nvSpPr>
          <p:cNvPr id="5" name="Content Placeholder 4"/>
          <p:cNvSpPr>
            <a:spLocks noGrp="1"/>
          </p:cNvSpPr>
          <p:nvPr>
            <p:ph idx="1"/>
          </p:nvPr>
        </p:nvSpPr>
        <p:spPr/>
        <p:txBody>
          <a:bodyPr/>
          <a:lstStyle/>
          <a:p>
            <a:pPr marL="0" indent="0">
              <a:buNone/>
            </a:pPr>
            <a:r>
              <a:rPr lang="en-US" dirty="0" smtClean="0"/>
              <a:t>But </a:t>
            </a:r>
          </a:p>
          <a:p>
            <a:r>
              <a:rPr lang="en-US" dirty="0"/>
              <a:t>T</a:t>
            </a:r>
            <a:r>
              <a:rPr lang="en-US" dirty="0" smtClean="0"/>
              <a:t>hey will yield different vestiges of running (log files, etc.)</a:t>
            </a:r>
          </a:p>
          <a:p>
            <a:r>
              <a:rPr lang="en-US" dirty="0" smtClean="0"/>
              <a:t>They will require programs to be written differently! (working directories, etc.)</a:t>
            </a:r>
          </a:p>
          <a:p>
            <a:r>
              <a:rPr lang="en-US" dirty="0" smtClean="0"/>
              <a:t>They are not necessarily compatible with each other</a:t>
            </a:r>
          </a:p>
          <a:p>
            <a:endParaRPr lang="en-US" dirty="0"/>
          </a:p>
        </p:txBody>
      </p:sp>
    </p:spTree>
    <p:extLst>
      <p:ext uri="{BB962C8B-B14F-4D97-AF65-F5344CB8AC3E}">
        <p14:creationId xmlns:p14="http://schemas.microsoft.com/office/powerpoint/2010/main" val="332349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r>
              <a:rPr lang="en-US" sz="4400" dirty="0"/>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a:t>
            </a:r>
            <a:r>
              <a:rPr lang="en-US" dirty="0" smtClean="0"/>
              <a:t>years (or maybe you…)</a:t>
            </a:r>
            <a:endParaRPr lang="en-US" dirty="0"/>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395455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a:t>
            </a:r>
            <a:r>
              <a:rPr lang="en-US" dirty="0" smtClean="0"/>
              <a:t>years (or maybe you…)</a:t>
            </a:r>
            <a:endParaRPr lang="en-US" dirty="0"/>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2168413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a:t>
            </a:r>
            <a:r>
              <a:rPr lang="en-US" dirty="0">
                <a:hlinkClick r:id="rId2"/>
              </a:rPr>
              <a:t>TIER Protocol</a:t>
            </a:r>
            <a:r>
              <a:rPr lang="en-US" dirty="0"/>
              <a:t>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3"/>
          <a:stretch>
            <a:fillRect/>
          </a:stretch>
        </p:blipFill>
        <p:spPr>
          <a:xfrm>
            <a:off x="6172200" y="1999901"/>
            <a:ext cx="5181600" cy="4002786"/>
          </a:xfrm>
        </p:spPr>
      </p:pic>
      <p:pic>
        <p:nvPicPr>
          <p:cNvPr id="3" name="Picture 2"/>
          <p:cNvPicPr>
            <a:picLocks noChangeAspect="1"/>
          </p:cNvPicPr>
          <p:nvPr/>
        </p:nvPicPr>
        <p:blipFill>
          <a:blip r:embed="rId4"/>
          <a:stretch>
            <a:fillRect/>
          </a:stretch>
        </p:blipFill>
        <p:spPr>
          <a:xfrm>
            <a:off x="7771490" y="1999901"/>
            <a:ext cx="1457325" cy="495300"/>
          </a:xfrm>
          <a:prstGeom prst="rect">
            <a:avLst/>
          </a:prstGeom>
        </p:spPr>
      </p:pic>
    </p:spTree>
    <p:extLst>
      <p:ext uri="{BB962C8B-B14F-4D97-AF65-F5344CB8AC3E}">
        <p14:creationId xmlns:p14="http://schemas.microsoft.com/office/powerpoint/2010/main" val="139245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r>
              <a:rPr lang="en-US" dirty="0" smtClean="0"/>
              <a:t>)…*</a:t>
            </a:r>
            <a:endParaRPr lang="en-US" dirty="0"/>
          </a:p>
        </p:txBody>
      </p:sp>
      <p:sp>
        <p:nvSpPr>
          <p:cNvPr id="2" name="TextBox 1"/>
          <p:cNvSpPr txBox="1"/>
          <p:nvPr/>
        </p:nvSpPr>
        <p:spPr>
          <a:xfrm>
            <a:off x="2186683" y="6123399"/>
            <a:ext cx="7818633" cy="430887"/>
          </a:xfrm>
          <a:prstGeom prst="rect">
            <a:avLst/>
          </a:prstGeom>
          <a:noFill/>
        </p:spPr>
        <p:txBody>
          <a:bodyPr wrap="square" rtlCol="0">
            <a:spAutoFit/>
          </a:bodyPr>
          <a:lstStyle/>
          <a:p>
            <a:r>
              <a:rPr lang="en-US" sz="1100" dirty="0" smtClean="0"/>
              <a:t>* A recent set of court cases in the US can be thought to authorize web scraping, but my interpretation is that it only says “web scraping is not the same as computer hacking” which is illegal, but does NOT say that web scraping is allowed. See </a:t>
            </a:r>
            <a:r>
              <a:rPr lang="en-US" sz="1100" dirty="0" smtClean="0">
                <a:hlinkClick r:id="rId3"/>
              </a:rPr>
              <a:t>Bryan et al (2022)</a:t>
            </a:r>
            <a:r>
              <a:rPr lang="en-US" sz="1100" dirty="0" smtClean="0"/>
              <a:t>.</a:t>
            </a:r>
            <a:endParaRPr lang="en-US" sz="1100" dirty="0"/>
          </a:p>
        </p:txBody>
      </p:sp>
    </p:spTree>
    <p:extLst>
      <p:ext uri="{BB962C8B-B14F-4D97-AF65-F5344CB8AC3E}">
        <p14:creationId xmlns:p14="http://schemas.microsoft.com/office/powerpoint/2010/main" val="2990880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Distinguish right to use from right to provide to others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dirty="0"/>
          </a:p>
        </p:txBody>
      </p:sp>
      <p:sp>
        <p:nvSpPr>
          <p:cNvPr id="6" name="Rectangle 5"/>
          <p:cNvSpPr/>
          <p:nvPr/>
        </p:nvSpPr>
        <p:spPr>
          <a:xfrm>
            <a:off x="595901" y="2311685"/>
            <a:ext cx="2363056" cy="131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Website</a:t>
            </a:r>
            <a:endParaRPr lang="en-US" dirty="0"/>
          </a:p>
        </p:txBody>
      </p:sp>
      <p:sp>
        <p:nvSpPr>
          <p:cNvPr id="7" name="Rectangle 6"/>
          <p:cNvSpPr/>
          <p:nvPr/>
        </p:nvSpPr>
        <p:spPr>
          <a:xfrm>
            <a:off x="4458984" y="2311685"/>
            <a:ext cx="2311685" cy="127399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Your analysis</a:t>
            </a:r>
            <a:endParaRPr lang="en-US" dirty="0"/>
          </a:p>
        </p:txBody>
      </p:sp>
      <p:sp>
        <p:nvSpPr>
          <p:cNvPr id="8" name="Rectangle 7"/>
          <p:cNvSpPr/>
          <p:nvPr/>
        </p:nvSpPr>
        <p:spPr>
          <a:xfrm>
            <a:off x="8116584" y="2311685"/>
            <a:ext cx="2630184" cy="13150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Public replication package</a:t>
            </a:r>
            <a:endParaRPr lang="en-US" dirty="0"/>
          </a:p>
        </p:txBody>
      </p:sp>
      <p:sp>
        <p:nvSpPr>
          <p:cNvPr id="9" name="Can 8"/>
          <p:cNvSpPr/>
          <p:nvPr/>
        </p:nvSpPr>
        <p:spPr>
          <a:xfrm>
            <a:off x="3429000" y="4602821"/>
            <a:ext cx="1682393" cy="986319"/>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endParaRPr lang="en-US" dirty="0">
              <a:solidFill>
                <a:schemeClr val="tx1"/>
              </a:solidFill>
            </a:endParaRPr>
          </a:p>
        </p:txBody>
      </p:sp>
      <p:cxnSp>
        <p:nvCxnSpPr>
          <p:cNvPr id="13" name="Elbow Connector 12"/>
          <p:cNvCxnSpPr>
            <a:stCxn id="6" idx="2"/>
            <a:endCxn id="9" idx="2"/>
          </p:cNvCxnSpPr>
          <p:nvPr/>
        </p:nvCxnSpPr>
        <p:spPr>
          <a:xfrm rot="16200000" flipH="1">
            <a:off x="1868613" y="3535593"/>
            <a:ext cx="1469203" cy="1651571"/>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4"/>
            <a:endCxn id="8" idx="2"/>
          </p:cNvCxnSpPr>
          <p:nvPr/>
        </p:nvCxnSpPr>
        <p:spPr>
          <a:xfrm flipV="1">
            <a:off x="5111393" y="3626778"/>
            <a:ext cx="4320283" cy="1469203"/>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9" idx="1"/>
            <a:endCxn id="7" idx="2"/>
          </p:cNvCxnSpPr>
          <p:nvPr/>
        </p:nvCxnSpPr>
        <p:spPr>
          <a:xfrm rot="5400000" flipH="1" flipV="1">
            <a:off x="4433942" y="3421936"/>
            <a:ext cx="1017141" cy="1344630"/>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58930" y="5211485"/>
            <a:ext cx="1703797" cy="371241"/>
          </a:xfrm>
          <a:prstGeom prst="rect">
            <a:avLst/>
          </a:prstGeom>
          <a:noFill/>
        </p:spPr>
        <p:txBody>
          <a:bodyPr wrap="square" rtlCol="0">
            <a:spAutoFit/>
          </a:bodyPr>
          <a:lstStyle/>
          <a:p>
            <a:r>
              <a:rPr lang="en-US" dirty="0" smtClean="0"/>
              <a:t>Ability to access</a:t>
            </a:r>
            <a:endParaRPr lang="en-US" dirty="0"/>
          </a:p>
        </p:txBody>
      </p:sp>
      <p:sp>
        <p:nvSpPr>
          <p:cNvPr id="25" name="TextBox 24"/>
          <p:cNvSpPr txBox="1"/>
          <p:nvPr/>
        </p:nvSpPr>
        <p:spPr>
          <a:xfrm>
            <a:off x="4558302" y="4175757"/>
            <a:ext cx="1703797" cy="37124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Right to use</a:t>
            </a:r>
            <a:endParaRPr lang="en-US" dirty="0"/>
          </a:p>
        </p:txBody>
      </p:sp>
      <p:sp>
        <p:nvSpPr>
          <p:cNvPr id="27" name="TextBox 26"/>
          <p:cNvSpPr txBox="1"/>
          <p:nvPr/>
        </p:nvSpPr>
        <p:spPr>
          <a:xfrm>
            <a:off x="6850294" y="5265230"/>
            <a:ext cx="21395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Right to redistribute</a:t>
            </a:r>
            <a:br>
              <a:rPr lang="en-US" dirty="0" smtClean="0"/>
            </a:br>
            <a:r>
              <a:rPr lang="en-US" dirty="0" smtClean="0"/>
              <a:t>data</a:t>
            </a:r>
            <a:endParaRPr lang="en-US" dirty="0"/>
          </a:p>
        </p:txBody>
      </p:sp>
      <p:cxnSp>
        <p:nvCxnSpPr>
          <p:cNvPr id="29" name="Elbow Connector 28"/>
          <p:cNvCxnSpPr>
            <a:stCxn id="7" idx="3"/>
          </p:cNvCxnSpPr>
          <p:nvPr/>
        </p:nvCxnSpPr>
        <p:spPr>
          <a:xfrm>
            <a:off x="6770669" y="2948683"/>
            <a:ext cx="1345915" cy="10274"/>
          </a:xfrm>
          <a:prstGeom prst="bentConnector3">
            <a:avLst/>
          </a:prstGeom>
          <a:ln w="635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368693" y="2348517"/>
            <a:ext cx="2139594" cy="1200329"/>
          </a:xfrm>
          <a:prstGeom prst="rect">
            <a:avLst/>
          </a:prstGeom>
          <a:noFill/>
          <a:ln>
            <a:noFill/>
          </a:ln>
          <a:effectLst/>
        </p:spPr>
        <p:txBody>
          <a:bodyPr wrap="square" rtlCol="0">
            <a:spAutoFit/>
          </a:bodyPr>
          <a:lstStyle/>
          <a:p>
            <a:pPr algn="ctr"/>
            <a:r>
              <a:rPr lang="en-US" dirty="0" smtClean="0"/>
              <a:t>Right to </a:t>
            </a:r>
            <a:br>
              <a:rPr lang="en-US" dirty="0" smtClean="0"/>
            </a:br>
            <a:r>
              <a:rPr lang="en-US" dirty="0" smtClean="0"/>
              <a:t>redistribute</a:t>
            </a:r>
            <a:br>
              <a:rPr lang="en-US" dirty="0" smtClean="0"/>
            </a:br>
            <a:r>
              <a:rPr lang="en-US" dirty="0" smtClean="0"/>
              <a:t>code +</a:t>
            </a:r>
            <a:br>
              <a:rPr lang="en-US" dirty="0" smtClean="0"/>
            </a:br>
            <a:r>
              <a:rPr lang="en-US" dirty="0" smtClean="0"/>
              <a:t>results</a:t>
            </a:r>
            <a:endParaRPr lang="en-US" dirty="0"/>
          </a:p>
        </p:txBody>
      </p:sp>
    </p:spTree>
    <p:extLst>
      <p:ext uri="{BB962C8B-B14F-4D97-AF65-F5344CB8AC3E}">
        <p14:creationId xmlns:p14="http://schemas.microsoft.com/office/powerpoint/2010/main" val="303512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421</TotalTime>
  <Words>4514</Words>
  <Application>Microsoft Office PowerPoint</Application>
  <PresentationFormat>Widescreen</PresentationFormat>
  <Paragraphs>662</Paragraphs>
  <Slides>130</Slides>
  <Notes>6</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Arial Unicode MS</vt:lpstr>
      <vt:lpstr>Calibri</vt:lpstr>
      <vt:lpstr>Calibri Light</vt:lpstr>
      <vt:lpstr>Consolas</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Current efforts at the AEA</vt:lpstr>
      <vt:lpstr>AEA Pre-Publication Verification</vt:lpstr>
      <vt:lpstr>Stats on reproduced articles</vt:lpstr>
      <vt:lpstr>Reproducibility Verification</vt:lpstr>
      <vt:lpstr>Very little diversity in software</vt:lpstr>
      <vt:lpstr>Defining “reproducible research”</vt:lpstr>
      <vt:lpstr>Ingredients of “research”</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Ask yourself: how do you run….</vt:lpstr>
      <vt:lpstr>Ask yourself: how do you run….</vt:lpstr>
      <vt:lpstr>All these methods can work</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1. Computational empathy</vt:lpstr>
      <vt:lpstr>Solution 1: Computational Empathy </vt:lpstr>
      <vt:lpstr>1. Computational empathy</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Distinguish right to use from right to provide to others</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39</cp:revision>
  <dcterms:created xsi:type="dcterms:W3CDTF">2020-03-31T02:20:35Z</dcterms:created>
  <dcterms:modified xsi:type="dcterms:W3CDTF">2022-12-01T18:47:28Z</dcterms:modified>
</cp:coreProperties>
</file>